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286" r:id="rId3"/>
    <p:sldId id="277" r:id="rId4"/>
    <p:sldId id="288" r:id="rId5"/>
    <p:sldId id="281" r:id="rId6"/>
    <p:sldId id="30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8" r:id="rId28"/>
    <p:sldId id="279" r:id="rId29"/>
    <p:sldId id="280" r:id="rId30"/>
    <p:sldId id="289" r:id="rId31"/>
    <p:sldId id="290" r:id="rId32"/>
    <p:sldId id="305" r:id="rId33"/>
    <p:sldId id="284" r:id="rId34"/>
    <p:sldId id="285" r:id="rId35"/>
    <p:sldId id="293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2" r:id="rId46"/>
    <p:sldId id="301" r:id="rId47"/>
    <p:sldId id="287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0" autoAdjust="0"/>
    <p:restoredTop sz="94660"/>
  </p:normalViewPr>
  <p:slideViewPr>
    <p:cSldViewPr>
      <p:cViewPr varScale="1">
        <p:scale>
          <a:sx n="83" d="100"/>
          <a:sy n="83" d="100"/>
        </p:scale>
        <p:origin x="-78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29CA5-AF8C-4602-B2B3-21BAD08C0E40}" type="datetimeFigureOut">
              <a:rPr lang="en-US" smtClean="0"/>
              <a:pPr/>
              <a:t>2/8/2015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5F811-3B84-4E1A-A7E1-0238C54DAC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wav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8.wav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9.wav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0.wav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wav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2.wav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3.wav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4.wav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5.wav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6.wav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7.wav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371600" y="533400"/>
            <a:ext cx="6553200" cy="3733800"/>
          </a:xfrm>
          <a:prstGeom prst="rect">
            <a:avLst/>
          </a:prstGeom>
          <a:solidFill>
            <a:srgbClr val="EF251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838200" y="914400"/>
            <a:ext cx="77724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Bien </a:t>
            </a:r>
            <a:r>
              <a:rPr lang="en-US" dirty="0" err="1" smtClean="0">
                <a:solidFill>
                  <a:schemeClr val="bg1"/>
                </a:solidFill>
              </a:rPr>
              <a:t>Dit</a:t>
            </a:r>
            <a:r>
              <a:rPr lang="en-US" dirty="0" smtClean="0">
                <a:solidFill>
                  <a:schemeClr val="bg1"/>
                </a:solidFill>
              </a:rPr>
              <a:t>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57400" y="1905000"/>
            <a:ext cx="533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err="1">
                <a:solidFill>
                  <a:schemeClr val="bg1"/>
                </a:solidFill>
                <a:latin typeface="Times New Roman" pitchFamily="16" charset="0"/>
              </a:rPr>
              <a:t>Chapitre</a:t>
            </a:r>
            <a:r>
              <a:rPr lang="en-US" sz="3600" dirty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4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6" charset="0"/>
              </a:rPr>
              <a:t>Vocabulaire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2</a:t>
            </a:r>
            <a:endParaRPr lang="en-US" sz="3600" dirty="0" smtClean="0">
              <a:solidFill>
                <a:schemeClr val="bg1"/>
              </a:solidFill>
              <a:latin typeface="Times New Roman" pitchFamily="16" charset="0"/>
            </a:endParaRPr>
          </a:p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chemeClr val="bg1"/>
                </a:solidFill>
                <a:latin typeface="Times New Roman" pitchFamily="16" charset="0"/>
              </a:rPr>
              <a:t>Flashcard ID</a:t>
            </a:r>
            <a:endParaRPr lang="en-US" sz="3600" dirty="0">
              <a:solidFill>
                <a:schemeClr val="bg1"/>
              </a:solidFill>
              <a:latin typeface="Times New Roman" pitchFamily="16" charset="0"/>
            </a:endParaRPr>
          </a:p>
        </p:txBody>
      </p:sp>
      <p:pic>
        <p:nvPicPr>
          <p:cNvPr id="3077" name="Picture 5" descr="PHYLLI_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5334000"/>
            <a:ext cx="1828800" cy="571500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62000" y="53340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Times New Roman" pitchFamily="16" charset="0"/>
              </a:rPr>
              <a:t>Created by: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572000" y="5181600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 err="1">
                <a:latin typeface="Vladimir Script" pitchFamily="64" charset="0"/>
              </a:rPr>
              <a:t>Dimick</a:t>
            </a:r>
            <a:endParaRPr lang="en-US" sz="4000" b="1" dirty="0">
              <a:latin typeface="Vladimir Script" pitchFamily="64" charset="0"/>
            </a:endParaRPr>
          </a:p>
        </p:txBody>
      </p:sp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4582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0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0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076" grpId="0"/>
      <p:bldP spid="307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crayon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pencil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37970">
            <a:off x="1676400" y="2286000"/>
            <a:ext cx="549880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feuille</a:t>
            </a:r>
            <a:r>
              <a:rPr lang="en-US" dirty="0" smtClean="0"/>
              <a:t> de </a:t>
            </a:r>
            <a:r>
              <a:rPr lang="en-US" dirty="0" err="1" smtClean="0"/>
              <a:t>papier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Piece of paper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981200"/>
            <a:ext cx="3083266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7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gomme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eraser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438400"/>
            <a:ext cx="478465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livre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62800" y="3505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book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2133600"/>
            <a:ext cx="1949501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stylo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pen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514600"/>
            <a:ext cx="4485341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8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8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règle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96200" y="32766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ruler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9053">
            <a:off x="2514600" y="1828799"/>
            <a:ext cx="2124075" cy="328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9248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3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3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sac à dos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62800" y="3124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backpack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828800"/>
            <a:ext cx="2895600" cy="405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77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6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taille</a:t>
            </a:r>
            <a:r>
              <a:rPr lang="en-US" dirty="0" smtClean="0"/>
              <a:t>-crayon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0" y="31242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Pencil sharpener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981200"/>
            <a:ext cx="3308531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6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trousse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Pencil case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53037">
            <a:off x="1226477" y="2725899"/>
            <a:ext cx="516714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dictionnaire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dictionary</a:t>
            </a:r>
            <a:endParaRPr lang="en-US" dirty="0"/>
          </a:p>
        </p:txBody>
      </p:sp>
      <p:pic>
        <p:nvPicPr>
          <p:cNvPr id="3" name="Picture 2" descr="french-dictionaries[1]"/>
          <p:cNvPicPr>
            <a:picLocks noChangeAspect="1" noChangeArrowheads="1"/>
          </p:cNvPicPr>
          <p:nvPr/>
        </p:nvPicPr>
        <p:blipFill>
          <a:blip r:embed="rId3" cstate="print"/>
          <a:srcRect l="25301" t="13554" r="32932" b="45181"/>
          <a:stretch>
            <a:fillRect/>
          </a:stretch>
        </p:blipFill>
        <p:spPr bwMode="auto">
          <a:xfrm>
            <a:off x="2743200" y="1981200"/>
            <a:ext cx="2843432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229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Bien </a:t>
            </a:r>
            <a:r>
              <a:rPr lang="en-US" dirty="0" err="1" smtClean="0"/>
              <a:t>Dit</a:t>
            </a:r>
            <a:r>
              <a:rPr lang="en-US" dirty="0" smtClean="0"/>
              <a:t>, </a:t>
            </a:r>
            <a:r>
              <a:rPr lang="en-US" dirty="0" err="1" smtClean="0"/>
              <a:t>Chapitre</a:t>
            </a:r>
            <a:r>
              <a:rPr lang="en-US" dirty="0" smtClean="0"/>
              <a:t> </a:t>
            </a:r>
            <a:r>
              <a:rPr lang="en-US" dirty="0" smtClean="0"/>
              <a:t>4.2: </a:t>
            </a:r>
            <a:r>
              <a:rPr lang="en-US" dirty="0" err="1" smtClean="0"/>
              <a:t>Objectifs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1"/>
            <a:ext cx="8229600" cy="2133600"/>
          </a:xfrm>
        </p:spPr>
        <p:txBody>
          <a:bodyPr>
            <a:normAutofit/>
          </a:bodyPr>
          <a:lstStyle/>
          <a:p>
            <a:r>
              <a:rPr lang="en-US" dirty="0" smtClean="0"/>
              <a:t>To </a:t>
            </a:r>
            <a:r>
              <a:rPr lang="en-US" dirty="0" smtClean="0"/>
              <a:t>ask others what they need &amp; tell what you need for classes</a:t>
            </a:r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 smtClean="0"/>
              <a:t>inquire about &amp; buy something</a:t>
            </a:r>
            <a:endParaRPr lang="en-US" dirty="0" smtClean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3820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portable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934200" y="3124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Laptop computer</a:t>
            </a:r>
            <a:endParaRPr lang="en-US" dirty="0"/>
          </a:p>
        </p:txBody>
      </p:sp>
      <p:pic>
        <p:nvPicPr>
          <p:cNvPr id="3" name="Picture 2" descr="dell_vostro14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600200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mobile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Mobile phone</a:t>
            </a:r>
            <a:endParaRPr lang="en-US" dirty="0"/>
          </a:p>
        </p:txBody>
      </p:sp>
      <p:pic>
        <p:nvPicPr>
          <p:cNvPr id="3" name="Picture 2" descr="sciphone_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828800"/>
            <a:ext cx="438113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5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tee-shirt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T-shirt</a:t>
            </a:r>
            <a:endParaRPr lang="en-US" dirty="0"/>
          </a:p>
        </p:txBody>
      </p:sp>
      <p:pic>
        <p:nvPicPr>
          <p:cNvPr id="3" name="Picture 14" descr="te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599" y="1524000"/>
            <a:ext cx="38385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4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short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shorts</a:t>
            </a:r>
            <a:endParaRPr lang="en-US" dirty="0"/>
          </a:p>
        </p:txBody>
      </p:sp>
      <p:pic>
        <p:nvPicPr>
          <p:cNvPr id="3" name="Picture 2" descr="img395"/>
          <p:cNvPicPr>
            <a:picLocks noChangeAspect="1" noChangeArrowheads="1"/>
          </p:cNvPicPr>
          <p:nvPr/>
        </p:nvPicPr>
        <p:blipFill>
          <a:blip r:embed="rId3" cstate="print"/>
          <a:srcRect l="17592" r="10185" b="39670"/>
          <a:stretch>
            <a:fillRect/>
          </a:stretch>
        </p:blipFill>
        <p:spPr bwMode="auto">
          <a:xfrm>
            <a:off x="2133600" y="1752600"/>
            <a:ext cx="4319546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</a:t>
            </a:r>
            <a:r>
              <a:rPr lang="en-US" dirty="0" smtClean="0"/>
              <a:t>es baskets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sneaks</a:t>
            </a:r>
            <a:endParaRPr 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905000"/>
            <a:ext cx="448511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9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sweat-shirt</a:t>
            </a:r>
            <a:endParaRPr lang="en-US" dirty="0"/>
          </a:p>
        </p:txBody>
      </p:sp>
      <p:pic>
        <p:nvPicPr>
          <p:cNvPr id="3" name="Picture 13" descr="Paris_h_sweatshi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764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315200" y="3124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sweatshirt</a:t>
            </a:r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3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3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pourrais</a:t>
            </a:r>
            <a:r>
              <a:rPr lang="en-US" dirty="0" smtClean="0"/>
              <a:t> me </a:t>
            </a:r>
            <a:r>
              <a:rPr lang="en-US" dirty="0" err="1" smtClean="0"/>
              <a:t>prêter</a:t>
            </a:r>
            <a:r>
              <a:rPr lang="en-US" dirty="0" smtClean="0"/>
              <a:t>…..?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Could you lend me….</a:t>
            </a:r>
            <a:endParaRPr lang="en-US" dirty="0"/>
          </a:p>
        </p:txBody>
      </p:sp>
      <p:pic>
        <p:nvPicPr>
          <p:cNvPr id="21506" name="Picture 2" descr="11442215453_1c5269e893_z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286000"/>
            <a:ext cx="346941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3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3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Voilà</a:t>
            </a:r>
            <a:r>
              <a:rPr lang="en-US" dirty="0" smtClean="0"/>
              <a:t>/ </a:t>
            </a:r>
            <a:r>
              <a:rPr lang="en-US" dirty="0" err="1" smtClean="0"/>
              <a:t>Tiens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629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Here it is!</a:t>
            </a:r>
            <a:endParaRPr lang="en-US" dirty="0"/>
          </a:p>
        </p:txBody>
      </p:sp>
      <p:pic>
        <p:nvPicPr>
          <p:cNvPr id="3" name="Picture 2" descr="boy_offering_apple_l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9812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772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3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3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n’ai</a:t>
            </a:r>
            <a:r>
              <a:rPr lang="en-US" dirty="0" smtClean="0"/>
              <a:t> pas de/ d’……..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31242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don’t have any……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00400" y="1600200"/>
            <a:ext cx="2362200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700" dirty="0" smtClean="0"/>
              <a:t>X</a:t>
            </a:r>
            <a:endParaRPr lang="en-US" sz="28700" dirty="0"/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2296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3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53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Désolé</a:t>
            </a:r>
            <a:r>
              <a:rPr lang="en-US" dirty="0" smtClean="0"/>
              <a:t> (e)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sorry</a:t>
            </a:r>
            <a:endParaRPr lang="en-US" dirty="0"/>
          </a:p>
        </p:txBody>
      </p:sp>
      <p:sp>
        <p:nvSpPr>
          <p:cNvPr id="28676" name="chair3"/>
          <p:cNvSpPr>
            <a:spLocks noEditPoints="1" noChangeArrowheads="1"/>
          </p:cNvSpPr>
          <p:nvPr/>
        </p:nvSpPr>
        <p:spPr bwMode="auto">
          <a:xfrm>
            <a:off x="2362200" y="1828800"/>
            <a:ext cx="4191000" cy="3810000"/>
          </a:xfrm>
          <a:custGeom>
            <a:avLst/>
            <a:gdLst>
              <a:gd name="T0" fmla="*/ 10800 w 21600"/>
              <a:gd name="T1" fmla="*/ 0 h 21600"/>
              <a:gd name="T2" fmla="*/ 20275 w 21600"/>
              <a:gd name="T3" fmla="*/ 10800 h 21600"/>
              <a:gd name="T4" fmla="*/ 10800 w 21600"/>
              <a:gd name="T5" fmla="*/ 21600 h 21600"/>
              <a:gd name="T6" fmla="*/ 1303 w 21600"/>
              <a:gd name="T7" fmla="*/ 10800 h 21600"/>
              <a:gd name="T8" fmla="*/ 4828 w 21600"/>
              <a:gd name="T9" fmla="*/ 6639 h 21600"/>
              <a:gd name="T10" fmla="*/ 16846 w 21600"/>
              <a:gd name="T11" fmla="*/ 196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661" y="21600"/>
                </a:moveTo>
                <a:lnTo>
                  <a:pt x="11964" y="21600"/>
                </a:lnTo>
                <a:lnTo>
                  <a:pt x="12969" y="21477"/>
                </a:lnTo>
                <a:lnTo>
                  <a:pt x="13951" y="21379"/>
                </a:lnTo>
                <a:lnTo>
                  <a:pt x="14742" y="21134"/>
                </a:lnTo>
                <a:lnTo>
                  <a:pt x="15575" y="20765"/>
                </a:lnTo>
                <a:lnTo>
                  <a:pt x="16152" y="20520"/>
                </a:lnTo>
                <a:lnTo>
                  <a:pt x="16579" y="20225"/>
                </a:lnTo>
                <a:lnTo>
                  <a:pt x="16942" y="19857"/>
                </a:lnTo>
                <a:lnTo>
                  <a:pt x="17455" y="20520"/>
                </a:lnTo>
                <a:lnTo>
                  <a:pt x="17989" y="21011"/>
                </a:lnTo>
                <a:lnTo>
                  <a:pt x="18459" y="21379"/>
                </a:lnTo>
                <a:lnTo>
                  <a:pt x="19079" y="21477"/>
                </a:lnTo>
                <a:lnTo>
                  <a:pt x="19656" y="21477"/>
                </a:lnTo>
                <a:lnTo>
                  <a:pt x="20275" y="21379"/>
                </a:lnTo>
                <a:lnTo>
                  <a:pt x="20660" y="21011"/>
                </a:lnTo>
                <a:lnTo>
                  <a:pt x="21173" y="20643"/>
                </a:lnTo>
                <a:lnTo>
                  <a:pt x="21386" y="20225"/>
                </a:lnTo>
                <a:lnTo>
                  <a:pt x="21600" y="19636"/>
                </a:lnTo>
                <a:lnTo>
                  <a:pt x="21600" y="19145"/>
                </a:lnTo>
                <a:lnTo>
                  <a:pt x="21600" y="18605"/>
                </a:lnTo>
                <a:lnTo>
                  <a:pt x="21386" y="18115"/>
                </a:lnTo>
                <a:lnTo>
                  <a:pt x="21066" y="17525"/>
                </a:lnTo>
                <a:lnTo>
                  <a:pt x="20660" y="17108"/>
                </a:lnTo>
                <a:lnTo>
                  <a:pt x="20275" y="16740"/>
                </a:lnTo>
                <a:lnTo>
                  <a:pt x="20275" y="10628"/>
                </a:lnTo>
                <a:lnTo>
                  <a:pt x="20275" y="5695"/>
                </a:lnTo>
                <a:lnTo>
                  <a:pt x="20275" y="5105"/>
                </a:lnTo>
                <a:lnTo>
                  <a:pt x="20190" y="4492"/>
                </a:lnTo>
                <a:lnTo>
                  <a:pt x="19976" y="4075"/>
                </a:lnTo>
                <a:lnTo>
                  <a:pt x="19763" y="3485"/>
                </a:lnTo>
                <a:lnTo>
                  <a:pt x="19442" y="2995"/>
                </a:lnTo>
                <a:lnTo>
                  <a:pt x="19079" y="2455"/>
                </a:lnTo>
                <a:lnTo>
                  <a:pt x="18673" y="2086"/>
                </a:lnTo>
                <a:lnTo>
                  <a:pt x="18139" y="1620"/>
                </a:lnTo>
                <a:lnTo>
                  <a:pt x="17562" y="1325"/>
                </a:lnTo>
                <a:lnTo>
                  <a:pt x="16836" y="957"/>
                </a:lnTo>
                <a:lnTo>
                  <a:pt x="16045" y="589"/>
                </a:lnTo>
                <a:lnTo>
                  <a:pt x="15169" y="344"/>
                </a:lnTo>
                <a:lnTo>
                  <a:pt x="14272" y="245"/>
                </a:lnTo>
                <a:lnTo>
                  <a:pt x="13182" y="123"/>
                </a:lnTo>
                <a:lnTo>
                  <a:pt x="12028" y="0"/>
                </a:lnTo>
                <a:lnTo>
                  <a:pt x="10832" y="0"/>
                </a:lnTo>
                <a:lnTo>
                  <a:pt x="9572" y="0"/>
                </a:lnTo>
                <a:lnTo>
                  <a:pt x="8418" y="123"/>
                </a:lnTo>
                <a:lnTo>
                  <a:pt x="7328" y="245"/>
                </a:lnTo>
                <a:lnTo>
                  <a:pt x="6431" y="344"/>
                </a:lnTo>
                <a:lnTo>
                  <a:pt x="5555" y="589"/>
                </a:lnTo>
                <a:lnTo>
                  <a:pt x="4764" y="957"/>
                </a:lnTo>
                <a:lnTo>
                  <a:pt x="4038" y="1325"/>
                </a:lnTo>
                <a:lnTo>
                  <a:pt x="3461" y="1620"/>
                </a:lnTo>
                <a:lnTo>
                  <a:pt x="2927" y="2086"/>
                </a:lnTo>
                <a:lnTo>
                  <a:pt x="2521" y="2455"/>
                </a:lnTo>
                <a:lnTo>
                  <a:pt x="2158" y="2995"/>
                </a:lnTo>
                <a:lnTo>
                  <a:pt x="1837" y="3485"/>
                </a:lnTo>
                <a:lnTo>
                  <a:pt x="1624" y="4075"/>
                </a:lnTo>
                <a:lnTo>
                  <a:pt x="1410" y="4492"/>
                </a:lnTo>
                <a:lnTo>
                  <a:pt x="1303" y="5105"/>
                </a:lnTo>
                <a:lnTo>
                  <a:pt x="1303" y="5695"/>
                </a:lnTo>
                <a:lnTo>
                  <a:pt x="1303" y="10874"/>
                </a:lnTo>
                <a:lnTo>
                  <a:pt x="1303" y="16740"/>
                </a:lnTo>
                <a:lnTo>
                  <a:pt x="940" y="17108"/>
                </a:lnTo>
                <a:lnTo>
                  <a:pt x="534" y="17525"/>
                </a:lnTo>
                <a:lnTo>
                  <a:pt x="214" y="18115"/>
                </a:lnTo>
                <a:lnTo>
                  <a:pt x="0" y="18605"/>
                </a:lnTo>
                <a:lnTo>
                  <a:pt x="0" y="19145"/>
                </a:lnTo>
                <a:lnTo>
                  <a:pt x="0" y="19636"/>
                </a:lnTo>
                <a:lnTo>
                  <a:pt x="214" y="20225"/>
                </a:lnTo>
                <a:lnTo>
                  <a:pt x="427" y="20643"/>
                </a:lnTo>
                <a:lnTo>
                  <a:pt x="833" y="21011"/>
                </a:lnTo>
                <a:lnTo>
                  <a:pt x="1303" y="21379"/>
                </a:lnTo>
                <a:lnTo>
                  <a:pt x="1944" y="21477"/>
                </a:lnTo>
                <a:lnTo>
                  <a:pt x="2521" y="21477"/>
                </a:lnTo>
                <a:lnTo>
                  <a:pt x="3141" y="21379"/>
                </a:lnTo>
                <a:lnTo>
                  <a:pt x="3611" y="21011"/>
                </a:lnTo>
                <a:lnTo>
                  <a:pt x="4145" y="20520"/>
                </a:lnTo>
                <a:lnTo>
                  <a:pt x="4658" y="19857"/>
                </a:lnTo>
                <a:lnTo>
                  <a:pt x="4914" y="20225"/>
                </a:lnTo>
                <a:lnTo>
                  <a:pt x="5448" y="20520"/>
                </a:lnTo>
                <a:lnTo>
                  <a:pt x="6025" y="20765"/>
                </a:lnTo>
                <a:lnTo>
                  <a:pt x="6751" y="21134"/>
                </a:lnTo>
                <a:lnTo>
                  <a:pt x="7542" y="21379"/>
                </a:lnTo>
                <a:lnTo>
                  <a:pt x="8418" y="21477"/>
                </a:lnTo>
                <a:lnTo>
                  <a:pt x="9465" y="21600"/>
                </a:lnTo>
                <a:lnTo>
                  <a:pt x="10661" y="21600"/>
                </a:lnTo>
                <a:close/>
              </a:path>
              <a:path w="21600" h="21600" extrusionOk="0">
                <a:moveTo>
                  <a:pt x="17049" y="19857"/>
                </a:moveTo>
                <a:lnTo>
                  <a:pt x="17049" y="19268"/>
                </a:lnTo>
                <a:lnTo>
                  <a:pt x="17049" y="18016"/>
                </a:lnTo>
                <a:lnTo>
                  <a:pt x="17049" y="16274"/>
                </a:lnTo>
                <a:lnTo>
                  <a:pt x="17049" y="14114"/>
                </a:lnTo>
                <a:lnTo>
                  <a:pt x="17049" y="11880"/>
                </a:lnTo>
                <a:lnTo>
                  <a:pt x="17049" y="9843"/>
                </a:lnTo>
                <a:lnTo>
                  <a:pt x="17049" y="8100"/>
                </a:lnTo>
                <a:lnTo>
                  <a:pt x="17049" y="7069"/>
                </a:lnTo>
                <a:lnTo>
                  <a:pt x="16942" y="6725"/>
                </a:lnTo>
                <a:lnTo>
                  <a:pt x="16836" y="6357"/>
                </a:lnTo>
                <a:lnTo>
                  <a:pt x="16686" y="6112"/>
                </a:lnTo>
                <a:lnTo>
                  <a:pt x="16472" y="5768"/>
                </a:lnTo>
                <a:lnTo>
                  <a:pt x="15746" y="5351"/>
                </a:lnTo>
                <a:lnTo>
                  <a:pt x="14849" y="4983"/>
                </a:lnTo>
                <a:lnTo>
                  <a:pt x="13951" y="4615"/>
                </a:lnTo>
                <a:lnTo>
                  <a:pt x="12862" y="4369"/>
                </a:lnTo>
                <a:lnTo>
                  <a:pt x="11879" y="4271"/>
                </a:lnTo>
                <a:lnTo>
                  <a:pt x="10832" y="4197"/>
                </a:lnTo>
                <a:lnTo>
                  <a:pt x="9828" y="4271"/>
                </a:lnTo>
                <a:lnTo>
                  <a:pt x="8845" y="4369"/>
                </a:lnTo>
                <a:lnTo>
                  <a:pt x="7734" y="4615"/>
                </a:lnTo>
                <a:lnTo>
                  <a:pt x="6751" y="4983"/>
                </a:lnTo>
                <a:lnTo>
                  <a:pt x="5961" y="5351"/>
                </a:lnTo>
                <a:lnTo>
                  <a:pt x="5234" y="5768"/>
                </a:lnTo>
                <a:lnTo>
                  <a:pt x="4914" y="6112"/>
                </a:lnTo>
                <a:lnTo>
                  <a:pt x="4764" y="6357"/>
                </a:lnTo>
                <a:lnTo>
                  <a:pt x="4658" y="6725"/>
                </a:lnTo>
                <a:lnTo>
                  <a:pt x="4658" y="7069"/>
                </a:lnTo>
                <a:lnTo>
                  <a:pt x="4658" y="8100"/>
                </a:lnTo>
                <a:lnTo>
                  <a:pt x="4658" y="9843"/>
                </a:lnTo>
                <a:lnTo>
                  <a:pt x="4658" y="11880"/>
                </a:lnTo>
                <a:lnTo>
                  <a:pt x="4658" y="14114"/>
                </a:lnTo>
                <a:lnTo>
                  <a:pt x="4658" y="16274"/>
                </a:lnTo>
                <a:lnTo>
                  <a:pt x="4658" y="18016"/>
                </a:lnTo>
                <a:lnTo>
                  <a:pt x="4658" y="19268"/>
                </a:lnTo>
                <a:lnTo>
                  <a:pt x="4658" y="19857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3581400" y="4495800"/>
            <a:ext cx="1828800" cy="83820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3733800" y="3276600"/>
            <a:ext cx="381000" cy="3810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3" name="Oval 1"/>
          <p:cNvSpPr>
            <a:spLocks noChangeArrowheads="1"/>
          </p:cNvSpPr>
          <p:nvPr/>
        </p:nvSpPr>
        <p:spPr bwMode="auto">
          <a:xfrm>
            <a:off x="4876800" y="3276600"/>
            <a:ext cx="304800" cy="3429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229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23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523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/>
          </a:bodyPr>
          <a:lstStyle/>
          <a:p>
            <a:r>
              <a:rPr lang="en-US" dirty="0" err="1" smtClean="0"/>
              <a:t>Qu’est-ce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faut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724400" y="2209800"/>
            <a:ext cx="1905000" cy="2819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?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you need?</a:t>
            </a:r>
            <a:endParaRPr lang="en-US" dirty="0"/>
          </a:p>
        </p:txBody>
      </p:sp>
      <p:pic>
        <p:nvPicPr>
          <p:cNvPr id="20482" name="Picture 2" descr="food_drive_box_can_l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81000" y="5334000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/>
              <a:t>Dans</a:t>
            </a:r>
            <a:r>
              <a:rPr lang="en-US" sz="3600" dirty="0" smtClean="0"/>
              <a:t> un </a:t>
            </a:r>
            <a:r>
              <a:rPr lang="en-US" sz="3600" dirty="0" err="1" smtClean="0"/>
              <a:t>magasin</a:t>
            </a:r>
            <a:r>
              <a:rPr lang="en-US" sz="3600" dirty="0" smtClean="0"/>
              <a:t> de </a:t>
            </a:r>
            <a:r>
              <a:rPr lang="en-US" sz="3600" dirty="0" err="1" smtClean="0"/>
              <a:t>fournitures</a:t>
            </a:r>
            <a:r>
              <a:rPr lang="en-US" sz="3600" dirty="0" smtClean="0"/>
              <a:t> </a:t>
            </a:r>
            <a:r>
              <a:rPr lang="en-US" sz="3600" dirty="0" err="1" smtClean="0"/>
              <a:t>scolaires</a:t>
            </a:r>
            <a:endParaRPr lang="en-US" sz="3600" dirty="0" smtClean="0"/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In a store for school </a:t>
            </a:r>
            <a:r>
              <a:rPr lang="en-US" sz="3600" i="1" dirty="0" smtClean="0">
                <a:solidFill>
                  <a:srgbClr val="FF0000"/>
                </a:solidFill>
              </a:rPr>
              <a:t>supplies</a:t>
            </a:r>
            <a:endParaRPr lang="en-US" sz="3600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80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0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/>
          </a:bodyPr>
          <a:lstStyle/>
          <a:p>
            <a:r>
              <a:rPr lang="en-US" dirty="0" err="1" smtClean="0"/>
              <a:t>Qu’est-ce</a:t>
            </a:r>
            <a:r>
              <a:rPr lang="en-US" dirty="0" smtClean="0"/>
              <a:t> </a:t>
            </a:r>
            <a:r>
              <a:rPr lang="en-US" dirty="0" err="1" smtClean="0"/>
              <a:t>qu’il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faut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724400" y="2209800"/>
            <a:ext cx="1905000" cy="2819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?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you need?</a:t>
            </a:r>
            <a:endParaRPr lang="en-US" dirty="0"/>
          </a:p>
        </p:txBody>
      </p:sp>
      <p:pic>
        <p:nvPicPr>
          <p:cNvPr id="20482" name="Picture 2" descr="food_drive_box_can_l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81000" y="5334000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/>
              <a:t>Dans</a:t>
            </a:r>
            <a:r>
              <a:rPr lang="en-US" sz="3600" dirty="0" smtClean="0"/>
              <a:t> un </a:t>
            </a:r>
            <a:r>
              <a:rPr lang="en-US" sz="3600" dirty="0" err="1" smtClean="0"/>
              <a:t>magasin</a:t>
            </a:r>
            <a:r>
              <a:rPr lang="en-US" sz="3600" dirty="0" smtClean="0"/>
              <a:t> de </a:t>
            </a:r>
            <a:r>
              <a:rPr lang="en-US" sz="3600" dirty="0" err="1" smtClean="0"/>
              <a:t>fournitures</a:t>
            </a:r>
            <a:r>
              <a:rPr lang="en-US" sz="3600" dirty="0" smtClean="0"/>
              <a:t> </a:t>
            </a:r>
            <a:r>
              <a:rPr lang="en-US" sz="3600" dirty="0" err="1" smtClean="0"/>
              <a:t>scolaires</a:t>
            </a:r>
            <a:endParaRPr lang="en-US" sz="3600" dirty="0" smtClean="0"/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In a store for school </a:t>
            </a:r>
            <a:r>
              <a:rPr lang="en-US" sz="3600" i="1" dirty="0" smtClean="0">
                <a:solidFill>
                  <a:srgbClr val="FF0000"/>
                </a:solidFill>
              </a:rPr>
              <a:t>supplies</a:t>
            </a:r>
            <a:endParaRPr lang="en-US" sz="3600" dirty="0"/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772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5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55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/>
          </a:bodyPr>
          <a:lstStyle/>
          <a:p>
            <a:r>
              <a:rPr lang="en-US" dirty="0" smtClean="0"/>
              <a:t>De quoi </a:t>
            </a:r>
            <a:r>
              <a:rPr lang="en-US" dirty="0" err="1" smtClean="0"/>
              <a:t>tu</a:t>
            </a:r>
            <a:r>
              <a:rPr lang="en-US" dirty="0" smtClean="0"/>
              <a:t> as </a:t>
            </a:r>
            <a:r>
              <a:rPr lang="en-US" dirty="0" err="1" smtClean="0"/>
              <a:t>besoin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724400" y="2209800"/>
            <a:ext cx="1905000" cy="2819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?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you need?</a:t>
            </a:r>
            <a:endParaRPr lang="en-US" dirty="0"/>
          </a:p>
        </p:txBody>
      </p:sp>
      <p:pic>
        <p:nvPicPr>
          <p:cNvPr id="20482" name="Picture 2" descr="food_drive_box_can_l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81000" y="5486400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/>
              <a:t>Dans</a:t>
            </a:r>
            <a:r>
              <a:rPr lang="en-US" sz="3600" dirty="0" smtClean="0"/>
              <a:t> un </a:t>
            </a:r>
            <a:r>
              <a:rPr lang="en-US" sz="3600" dirty="0" err="1" smtClean="0"/>
              <a:t>magasin</a:t>
            </a:r>
            <a:r>
              <a:rPr lang="en-US" sz="3600" dirty="0" smtClean="0"/>
              <a:t> de </a:t>
            </a:r>
            <a:r>
              <a:rPr lang="en-US" sz="3600" dirty="0" err="1" smtClean="0"/>
              <a:t>fournitures</a:t>
            </a:r>
            <a:r>
              <a:rPr lang="en-US" sz="3600" dirty="0" smtClean="0"/>
              <a:t> </a:t>
            </a:r>
            <a:r>
              <a:rPr lang="en-US" sz="3600" dirty="0" err="1" smtClean="0"/>
              <a:t>scolaires</a:t>
            </a:r>
            <a:endParaRPr lang="en-US" sz="3600" dirty="0" smtClean="0"/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In a store for school supplies</a:t>
            </a:r>
            <a:endParaRPr lang="en-US" sz="3600" i="1" dirty="0">
              <a:solidFill>
                <a:srgbClr val="FF0000"/>
              </a:solidFill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0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 me </a:t>
            </a:r>
            <a:r>
              <a:rPr lang="en-US" dirty="0" err="1" smtClean="0"/>
              <a:t>faut</a:t>
            </a:r>
            <a:r>
              <a:rPr lang="en-US" dirty="0" smtClean="0"/>
              <a:t>…../ </a:t>
            </a:r>
            <a:r>
              <a:rPr lang="en-US" dirty="0" err="1" smtClean="0"/>
              <a:t>J’ai</a:t>
            </a:r>
            <a:r>
              <a:rPr lang="en-US" dirty="0" smtClean="0"/>
              <a:t> </a:t>
            </a:r>
            <a:r>
              <a:rPr lang="en-US" dirty="0" err="1" smtClean="0"/>
              <a:t>besoin</a:t>
            </a:r>
            <a:r>
              <a:rPr lang="en-US" dirty="0" smtClean="0"/>
              <a:t> de/d’……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need</a:t>
            </a:r>
            <a:endParaRPr lang="en-US" dirty="0"/>
          </a:p>
        </p:txBody>
      </p:sp>
      <p:pic>
        <p:nvPicPr>
          <p:cNvPr id="27649" name="Picture 1" descr="needbel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447800"/>
            <a:ext cx="2667000" cy="4641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868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7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7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cherche</a:t>
            </a:r>
            <a:r>
              <a:rPr lang="en-US" dirty="0" smtClean="0"/>
              <a:t>…..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34200" y="3124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I’m looking for….</a:t>
            </a:r>
            <a:endParaRPr lang="en-US" dirty="0"/>
          </a:p>
        </p:txBody>
      </p:sp>
      <p:pic>
        <p:nvPicPr>
          <p:cNvPr id="26625" name="Picture 1" descr="1062523-Clipart-Emoticon-Using-Binoculars-Royalty-Free-Vector-Illustration[1]"/>
          <p:cNvPicPr>
            <a:picLocks noChangeAspect="1" noChangeArrowheads="1"/>
          </p:cNvPicPr>
          <p:nvPr/>
        </p:nvPicPr>
        <p:blipFill>
          <a:blip r:embed="rId3" cstate="print"/>
          <a:srcRect t="12122" b="34631"/>
          <a:stretch>
            <a:fillRect/>
          </a:stretch>
        </p:blipFill>
        <p:spPr bwMode="auto">
          <a:xfrm>
            <a:off x="1600200" y="2057400"/>
            <a:ext cx="479192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4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4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C’est</a:t>
            </a:r>
            <a:r>
              <a:rPr lang="en-US" dirty="0" smtClean="0"/>
              <a:t> </a:t>
            </a:r>
            <a:r>
              <a:rPr lang="en-US" dirty="0" err="1" smtClean="0"/>
              <a:t>combien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How much is it?</a:t>
            </a:r>
            <a:endParaRPr lang="en-US" dirty="0"/>
          </a:p>
        </p:txBody>
      </p:sp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2209800" y="2438400"/>
            <a:ext cx="1676400" cy="3124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$</a:t>
            </a:r>
            <a:endParaRPr lang="en-US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01" name="WordArt 1"/>
          <p:cNvSpPr>
            <a:spLocks noChangeArrowheads="1" noChangeShapeType="1" noTextEdit="1"/>
          </p:cNvSpPr>
          <p:nvPr/>
        </p:nvSpPr>
        <p:spPr bwMode="auto">
          <a:xfrm>
            <a:off x="4191000" y="2590800"/>
            <a:ext cx="12954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  <a:endParaRPr lang="en-US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534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4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4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quelle</a:t>
            </a:r>
            <a:r>
              <a:rPr lang="en-US" dirty="0" smtClean="0"/>
              <a:t> </a:t>
            </a:r>
            <a:r>
              <a:rPr lang="en-US" dirty="0" err="1" smtClean="0"/>
              <a:t>couleur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what color?</a:t>
            </a:r>
            <a:endParaRPr lang="en-US" dirty="0"/>
          </a:p>
        </p:txBody>
      </p:sp>
      <p:sp>
        <p:nvSpPr>
          <p:cNvPr id="25601" name="WordArt 1"/>
          <p:cNvSpPr>
            <a:spLocks noChangeArrowheads="1" noChangeShapeType="1" noTextEdit="1"/>
          </p:cNvSpPr>
          <p:nvPr/>
        </p:nvSpPr>
        <p:spPr bwMode="auto">
          <a:xfrm>
            <a:off x="4191000" y="2590800"/>
            <a:ext cx="12954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?</a:t>
            </a:r>
            <a:endParaRPr lang="en-US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0" name="Picture 2" descr="artists-palette-clipart[1]"/>
          <p:cNvPicPr>
            <a:picLocks noChangeAspect="1" noChangeArrowheads="1"/>
          </p:cNvPicPr>
          <p:nvPr/>
        </p:nvPicPr>
        <p:blipFill>
          <a:blip r:embed="rId3" cstate="print"/>
          <a:srcRect r="22603"/>
          <a:stretch>
            <a:fillRect/>
          </a:stretch>
        </p:blipFill>
        <p:spPr bwMode="auto">
          <a:xfrm>
            <a:off x="762000" y="2209800"/>
            <a:ext cx="330585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3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03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Jaune</a:t>
            </a:r>
            <a:r>
              <a:rPr lang="en-US" dirty="0" smtClean="0"/>
              <a:t>/</a:t>
            </a:r>
            <a:r>
              <a:rPr lang="en-US" dirty="0" err="1" smtClean="0"/>
              <a:t>jaunes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34200" y="3124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yellow</a:t>
            </a:r>
            <a:endParaRPr lang="en-US" dirty="0"/>
          </a:p>
        </p:txBody>
      </p:sp>
      <p:pic>
        <p:nvPicPr>
          <p:cNvPr id="49154" name="Picture 2" descr="lemon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199" y="1905000"/>
            <a:ext cx="452062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2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Rouge/rouges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red</a:t>
            </a:r>
            <a:endParaRPr lang="en-US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7" name="Picture 3" descr="basic-red-heart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9812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0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0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Blanc/blanche/</a:t>
            </a:r>
            <a:r>
              <a:rPr lang="en-US" dirty="0" err="1" smtClean="0"/>
              <a:t>blancs</a:t>
            </a:r>
            <a:r>
              <a:rPr lang="en-US" dirty="0" smtClean="0"/>
              <a:t>/blanches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34200" y="3124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white</a:t>
            </a:r>
            <a:endParaRPr lang="en-US" dirty="0"/>
          </a:p>
        </p:txBody>
      </p:sp>
      <p:pic>
        <p:nvPicPr>
          <p:cNvPr id="50178" name="Picture 2" descr="3252056630_a0ae9420a5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133600"/>
            <a:ext cx="301811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5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95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295400"/>
          </a:xfrm>
        </p:spPr>
        <p:txBody>
          <a:bodyPr>
            <a:normAutofit/>
          </a:bodyPr>
          <a:lstStyle/>
          <a:p>
            <a:r>
              <a:rPr lang="en-US" dirty="0" smtClean="0"/>
              <a:t>Orange </a:t>
            </a:r>
            <a:br>
              <a:rPr lang="en-US" dirty="0" smtClean="0"/>
            </a:br>
            <a:r>
              <a:rPr lang="en-US" sz="2200" dirty="0" smtClean="0"/>
              <a:t>(invariable)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orange</a:t>
            </a:r>
            <a:endParaRPr lang="en-US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2" name="Picture 2" descr="2981278818_4ed2657b5a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16764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2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92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>
            <a:normAutofit/>
          </a:bodyPr>
          <a:lstStyle/>
          <a:p>
            <a:r>
              <a:rPr lang="en-US" dirty="0" smtClean="0"/>
              <a:t>De quoi </a:t>
            </a:r>
            <a:r>
              <a:rPr lang="en-US" dirty="0" err="1" smtClean="0"/>
              <a:t>tu</a:t>
            </a:r>
            <a:r>
              <a:rPr lang="en-US" dirty="0" smtClean="0"/>
              <a:t> as </a:t>
            </a:r>
            <a:r>
              <a:rPr lang="en-US" dirty="0" err="1" smtClean="0"/>
              <a:t>besoin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724400" y="2209800"/>
            <a:ext cx="1905000" cy="2819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?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you need?</a:t>
            </a:r>
            <a:endParaRPr lang="en-US" dirty="0"/>
          </a:p>
        </p:txBody>
      </p:sp>
      <p:pic>
        <p:nvPicPr>
          <p:cNvPr id="20482" name="Picture 2" descr="food_drive_box_can_l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81000" y="5486400"/>
            <a:ext cx="792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/>
              <a:t>Dans</a:t>
            </a:r>
            <a:r>
              <a:rPr lang="en-US" sz="3600" dirty="0" smtClean="0"/>
              <a:t> un </a:t>
            </a:r>
            <a:r>
              <a:rPr lang="en-US" sz="3600" dirty="0" err="1" smtClean="0"/>
              <a:t>magasin</a:t>
            </a:r>
            <a:r>
              <a:rPr lang="en-US" sz="3600" dirty="0" smtClean="0"/>
              <a:t> de </a:t>
            </a:r>
            <a:r>
              <a:rPr lang="en-US" sz="3600" dirty="0" err="1" smtClean="0"/>
              <a:t>fournitures</a:t>
            </a:r>
            <a:r>
              <a:rPr lang="en-US" sz="3600" dirty="0" smtClean="0"/>
              <a:t> </a:t>
            </a:r>
            <a:r>
              <a:rPr lang="en-US" sz="3600" dirty="0" err="1" smtClean="0"/>
              <a:t>scolaires</a:t>
            </a:r>
            <a:endParaRPr lang="en-US" sz="3600" dirty="0" smtClean="0"/>
          </a:p>
          <a:p>
            <a:pPr algn="ctr"/>
            <a:r>
              <a:rPr lang="en-US" sz="3600" i="1" dirty="0" smtClean="0">
                <a:solidFill>
                  <a:srgbClr val="FF0000"/>
                </a:solidFill>
              </a:rPr>
              <a:t>In a store for school supplies</a:t>
            </a:r>
            <a:endParaRPr lang="en-US" sz="3600" i="1" dirty="0">
              <a:solidFill>
                <a:srgbClr val="FF0000"/>
              </a:solidFill>
            </a:endParaRPr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058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1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1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Rose/roses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pink</a:t>
            </a:r>
            <a:endParaRPr lang="en-US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226" name="Picture 2" descr="deep-pink-rose-1280x1024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905000"/>
            <a:ext cx="449502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6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6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Gris/</a:t>
            </a:r>
            <a:r>
              <a:rPr lang="en-US" dirty="0" err="1" smtClean="0"/>
              <a:t>grise</a:t>
            </a:r>
            <a:r>
              <a:rPr lang="en-US" dirty="0" smtClean="0"/>
              <a:t>/</a:t>
            </a:r>
            <a:r>
              <a:rPr lang="en-US" dirty="0" err="1" smtClean="0"/>
              <a:t>gris</a:t>
            </a:r>
            <a:r>
              <a:rPr lang="en-US" dirty="0" smtClean="0"/>
              <a:t>/</a:t>
            </a:r>
            <a:r>
              <a:rPr lang="en-US" dirty="0" err="1" smtClean="0"/>
              <a:t>grises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34200" y="31242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gray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53250" name="Picture 2" descr="6a00d8345157c669e200e551ccf21b8833-800wi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057400"/>
            <a:ext cx="301279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3352800" y="2438400"/>
            <a:ext cx="1981200" cy="1676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9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Edwardian Script ITC" pitchFamily="66" charset="0"/>
                <a:cs typeface="Arial" pitchFamily="34" charset="0"/>
              </a:rPr>
              <a:t>gray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9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9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Vert</a:t>
            </a:r>
            <a:r>
              <a:rPr lang="en-US" dirty="0" smtClean="0"/>
              <a:t>/</a:t>
            </a:r>
            <a:r>
              <a:rPr lang="en-US" dirty="0" err="1" smtClean="0"/>
              <a:t>verte</a:t>
            </a:r>
            <a:r>
              <a:rPr lang="en-US" dirty="0" smtClean="0"/>
              <a:t>/</a:t>
            </a:r>
            <a:r>
              <a:rPr lang="en-US" dirty="0" err="1" smtClean="0"/>
              <a:t>verts</a:t>
            </a:r>
            <a:r>
              <a:rPr lang="en-US" dirty="0" smtClean="0"/>
              <a:t>/</a:t>
            </a:r>
            <a:r>
              <a:rPr lang="en-US" dirty="0" err="1" smtClean="0"/>
              <a:t>vertes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green</a:t>
            </a:r>
            <a:endParaRPr lang="en-US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4708-broccoli[1]"/>
          <p:cNvPicPr>
            <a:picLocks noChangeAspect="1" noChangeArrowheads="1"/>
          </p:cNvPicPr>
          <p:nvPr/>
        </p:nvPicPr>
        <p:blipFill>
          <a:blip r:embed="rId3" cstate="print"/>
          <a:srcRect r="41347"/>
          <a:stretch>
            <a:fillRect/>
          </a:stretch>
        </p:blipFill>
        <p:spPr bwMode="auto">
          <a:xfrm>
            <a:off x="2209800" y="1524000"/>
            <a:ext cx="362625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1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1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violet/</a:t>
            </a:r>
            <a:r>
              <a:rPr lang="en-US" dirty="0" err="1" smtClean="0"/>
              <a:t>violette</a:t>
            </a:r>
            <a:r>
              <a:rPr lang="en-US" dirty="0" smtClean="0"/>
              <a:t>/</a:t>
            </a:r>
            <a:br>
              <a:rPr lang="en-US" dirty="0" smtClean="0"/>
            </a:br>
            <a:r>
              <a:rPr lang="en-US" dirty="0" smtClean="0"/>
              <a:t>violets/</a:t>
            </a:r>
            <a:r>
              <a:rPr lang="en-US" dirty="0" err="1" smtClean="0"/>
              <a:t>violettes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34200" y="3124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purple</a:t>
            </a:r>
            <a:endParaRPr lang="en-US" dirty="0"/>
          </a:p>
        </p:txBody>
      </p:sp>
      <p:pic>
        <p:nvPicPr>
          <p:cNvPr id="55298" name="Picture 2" descr="lavender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4999" y="1981200"/>
            <a:ext cx="3922059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077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8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Bleu </a:t>
            </a:r>
            <a:r>
              <a:rPr lang="en-US" dirty="0" err="1" smtClean="0"/>
              <a:t>foncé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Dark blue</a:t>
            </a:r>
            <a:endParaRPr lang="en-US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6322" name="Picture 2" descr="wildstylers_mastroK_bean_navy_blue_front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209800"/>
            <a:ext cx="360381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0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40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Bleu </a:t>
            </a:r>
            <a:r>
              <a:rPr lang="en-US" dirty="0" err="1" smtClean="0"/>
              <a:t>clair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Light blue</a:t>
            </a:r>
            <a:endParaRPr lang="en-US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6" name="Picture 2" descr="blue-sky-background-1361182171kCW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057400"/>
            <a:ext cx="584746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1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1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Noir/noire/noirs/</a:t>
            </a:r>
            <a:r>
              <a:rPr lang="en-US" dirty="0" err="1" smtClean="0"/>
              <a:t>noires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3124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black</a:t>
            </a:r>
            <a:endParaRPr lang="en-US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8370" name="Picture 2" descr="BLACK_WITCH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828800"/>
            <a:ext cx="4445591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3820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7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27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 me </a:t>
            </a:r>
            <a:r>
              <a:rPr lang="en-US" dirty="0" err="1" smtClean="0"/>
              <a:t>faut</a:t>
            </a:r>
            <a:r>
              <a:rPr lang="en-US" dirty="0" smtClean="0"/>
              <a:t>…../ </a:t>
            </a:r>
            <a:r>
              <a:rPr lang="en-US" dirty="0" err="1" smtClean="0"/>
              <a:t>J’ai</a:t>
            </a:r>
            <a:r>
              <a:rPr lang="en-US" dirty="0" smtClean="0"/>
              <a:t> </a:t>
            </a:r>
            <a:r>
              <a:rPr lang="en-US" dirty="0" err="1" smtClean="0"/>
              <a:t>besoin</a:t>
            </a:r>
            <a:r>
              <a:rPr lang="en-US" dirty="0" smtClean="0"/>
              <a:t> de/d’……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need</a:t>
            </a:r>
            <a:endParaRPr lang="en-US" dirty="0"/>
          </a:p>
        </p:txBody>
      </p:sp>
      <p:pic>
        <p:nvPicPr>
          <p:cNvPr id="27649" name="Picture 1" descr="needbel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447800"/>
            <a:ext cx="2667000" cy="4641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1447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7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74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 me </a:t>
            </a:r>
            <a:r>
              <a:rPr lang="en-US" dirty="0" err="1" smtClean="0"/>
              <a:t>faut</a:t>
            </a:r>
            <a:r>
              <a:rPr lang="en-US" dirty="0" smtClean="0"/>
              <a:t>…../ </a:t>
            </a:r>
            <a:r>
              <a:rPr lang="en-US" dirty="0" err="1" smtClean="0"/>
              <a:t>J’ai</a:t>
            </a:r>
            <a:r>
              <a:rPr lang="en-US" dirty="0" smtClean="0"/>
              <a:t> </a:t>
            </a:r>
            <a:r>
              <a:rPr lang="en-US" dirty="0" err="1" smtClean="0"/>
              <a:t>besoin</a:t>
            </a:r>
            <a:r>
              <a:rPr lang="en-US" dirty="0" smtClean="0"/>
              <a:t> de/d’……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need</a:t>
            </a:r>
            <a:endParaRPr lang="en-US" dirty="0"/>
          </a:p>
        </p:txBody>
      </p:sp>
      <p:pic>
        <p:nvPicPr>
          <p:cNvPr id="27649" name="Picture 1" descr="needbel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447800"/>
            <a:ext cx="2667000" cy="4641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153400" y="182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9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8229600" cy="1143000"/>
          </a:xfrm>
        </p:spPr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calculatrice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934200" y="3124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calculator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981200"/>
            <a:ext cx="28938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924800" y="137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6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cahier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934200" y="3124200"/>
            <a:ext cx="1371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notebook 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209800"/>
            <a:ext cx="503179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848600" y="1676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7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classeur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5200" y="31242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binder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09800"/>
            <a:ext cx="4740729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77724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1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1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335</Words>
  <Application>Microsoft Office PowerPoint</Application>
  <PresentationFormat>On-screen Show (4:3)</PresentationFormat>
  <Paragraphs>124</Paragraphs>
  <Slides>47</Slides>
  <Notes>0</Notes>
  <HiddenSlides>0</HiddenSlides>
  <MMClips>46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Office Theme</vt:lpstr>
      <vt:lpstr>Bien Dit 1</vt:lpstr>
      <vt:lpstr>Bien Dit, Chapitre 4.2: Objectifs</vt:lpstr>
      <vt:lpstr>Qu’est-ce qu’il te faut?</vt:lpstr>
      <vt:lpstr>De quoi tu as besoin?</vt:lpstr>
      <vt:lpstr>Il me faut…../ J’ai besoin de/d’……</vt:lpstr>
      <vt:lpstr>Il me faut…../ J’ai besoin de/d’……</vt:lpstr>
      <vt:lpstr>une calculatrice</vt:lpstr>
      <vt:lpstr>Un cahier</vt:lpstr>
      <vt:lpstr>Un classeur</vt:lpstr>
      <vt:lpstr>Un crayon</vt:lpstr>
      <vt:lpstr>Une feuille de papier</vt:lpstr>
      <vt:lpstr>Une gomme</vt:lpstr>
      <vt:lpstr>Un livre</vt:lpstr>
      <vt:lpstr>Un stylo</vt:lpstr>
      <vt:lpstr>Une règle</vt:lpstr>
      <vt:lpstr>Un sac à dos</vt:lpstr>
      <vt:lpstr>Un taille-crayon</vt:lpstr>
      <vt:lpstr>Une trousse</vt:lpstr>
      <vt:lpstr>Un dictionnaire</vt:lpstr>
      <vt:lpstr>Un portable</vt:lpstr>
      <vt:lpstr>Un mobile</vt:lpstr>
      <vt:lpstr>Un tee-shirt</vt:lpstr>
      <vt:lpstr>un short</vt:lpstr>
      <vt:lpstr>des baskets</vt:lpstr>
      <vt:lpstr>un sweat-shirt</vt:lpstr>
      <vt:lpstr>Tu pourrais me prêter…..?</vt:lpstr>
      <vt:lpstr>Voilà/ Tiens</vt:lpstr>
      <vt:lpstr>Je n’ai pas de/ d’……..</vt:lpstr>
      <vt:lpstr>Désolé (e)</vt:lpstr>
      <vt:lpstr>Qu’est-ce qu’il te faut?</vt:lpstr>
      <vt:lpstr>De quoi tu as besoin?</vt:lpstr>
      <vt:lpstr>Il me faut…../ J’ai besoin de/d’……</vt:lpstr>
      <vt:lpstr>Je cherche…..</vt:lpstr>
      <vt:lpstr>C’est combien?</vt:lpstr>
      <vt:lpstr>De quelle couleur?</vt:lpstr>
      <vt:lpstr>Jaune/jaunes</vt:lpstr>
      <vt:lpstr>Rouge/rouges</vt:lpstr>
      <vt:lpstr>Blanc/blanche/blancs/blanches</vt:lpstr>
      <vt:lpstr>Orange  (invariable)</vt:lpstr>
      <vt:lpstr>Rose/roses</vt:lpstr>
      <vt:lpstr>Gris/grise/gris/grises</vt:lpstr>
      <vt:lpstr>Vert/verte/verts/vertes</vt:lpstr>
      <vt:lpstr>violet/violette/ violets/violettes</vt:lpstr>
      <vt:lpstr>Bleu foncé</vt:lpstr>
      <vt:lpstr>Bleu clair</vt:lpstr>
      <vt:lpstr>Noir/noire/noirs/noires</vt:lpstr>
      <vt:lpstr>FIN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 année acolaire</dc:title>
  <dc:creator>Phyllis</dc:creator>
  <cp:lastModifiedBy>Phyllis</cp:lastModifiedBy>
  <cp:revision>75</cp:revision>
  <dcterms:created xsi:type="dcterms:W3CDTF">2015-01-24T13:57:02Z</dcterms:created>
  <dcterms:modified xsi:type="dcterms:W3CDTF">2015-02-08T19:28:47Z</dcterms:modified>
</cp:coreProperties>
</file>